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99" r:id="rId2"/>
    <p:sldId id="755" r:id="rId3"/>
    <p:sldId id="743" r:id="rId4"/>
    <p:sldId id="744" r:id="rId5"/>
    <p:sldId id="745" r:id="rId6"/>
    <p:sldId id="752" r:id="rId7"/>
    <p:sldId id="754" r:id="rId8"/>
    <p:sldId id="756" r:id="rId9"/>
    <p:sldId id="757" r:id="rId10"/>
    <p:sldId id="758" r:id="rId11"/>
    <p:sldId id="759" r:id="rId12"/>
    <p:sldId id="760" r:id="rId13"/>
    <p:sldId id="761" r:id="rId14"/>
    <p:sldId id="762" r:id="rId15"/>
    <p:sldId id="763" r:id="rId16"/>
  </p:sldIdLst>
  <p:sldSz cx="9144000" cy="6858000" type="screen4x3"/>
  <p:notesSz cx="6797675" cy="9928225"/>
  <p:defaultTextStyle>
    <a:defPPr>
      <a:defRPr lang="ru-RU"/>
    </a:defPPr>
    <a:lvl1pPr marL="0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797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593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390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188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3983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0780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7578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373" algn="l" defTabSz="913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2">
          <p15:clr>
            <a:srgbClr val="A4A3A4"/>
          </p15:clr>
        </p15:guide>
        <p15:guide id="2" orient="horz" pos="3952">
          <p15:clr>
            <a:srgbClr val="A4A3A4"/>
          </p15:clr>
        </p15:guide>
        <p15:guide id="3" orient="horz" pos="572">
          <p15:clr>
            <a:srgbClr val="A4A3A4"/>
          </p15:clr>
        </p15:guide>
        <p15:guide id="4" orient="horz" pos="323">
          <p15:clr>
            <a:srgbClr val="A4A3A4"/>
          </p15:clr>
        </p15:guide>
        <p15:guide id="5" orient="horz" pos="1094">
          <p15:clr>
            <a:srgbClr val="A4A3A4"/>
          </p15:clr>
        </p15:guide>
        <p15:guide id="6" orient="horz" pos="1139">
          <p15:clr>
            <a:srgbClr val="A4A3A4"/>
          </p15:clr>
        </p15:guide>
        <p15:guide id="7" orient="horz" pos="1344">
          <p15:clr>
            <a:srgbClr val="A4A3A4"/>
          </p15:clr>
        </p15:guide>
        <p15:guide id="8" pos="340">
          <p15:clr>
            <a:srgbClr val="A4A3A4"/>
          </p15:clr>
        </p15:guide>
        <p15:guide id="9" pos="2993">
          <p15:clr>
            <a:srgbClr val="A4A3A4"/>
          </p15:clr>
        </p15:guide>
        <p15:guide id="10" pos="226">
          <p15:clr>
            <a:srgbClr val="A4A3A4"/>
          </p15:clr>
        </p15:guide>
        <p15:guide id="11" pos="5397">
          <p15:clr>
            <a:srgbClr val="A4A3A4"/>
          </p15:clr>
        </p15:guide>
        <p15:guide id="12" orient="horz">
          <p15:clr>
            <a:srgbClr val="A4A3A4"/>
          </p15:clr>
        </p15:guide>
        <p15:guide id="13" pos="657">
          <p15:clr>
            <a:srgbClr val="A4A3A4"/>
          </p15:clr>
        </p15:guide>
        <p15:guide id="14" orient="horz" pos="890">
          <p15:clr>
            <a:srgbClr val="A4A3A4"/>
          </p15:clr>
        </p15:guide>
        <p15:guide id="15" pos="204">
          <p15:clr>
            <a:srgbClr val="A4A3A4"/>
          </p15:clr>
        </p15:guide>
        <p15:guide id="16" orient="horz" pos="1071">
          <p15:clr>
            <a:srgbClr val="A4A3A4"/>
          </p15:clr>
        </p15:guide>
        <p15:guide id="17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Лазаренко Михаил Сергеевич" initials="ЛМС" lastIdx="14" clrIdx="0"/>
  <p:cmAuthor id="1" name="YGryaznova" initials="Y" lastIdx="0" clrIdx="1"/>
  <p:cmAuthor id="2" name="ABabakova" initials="A" lastIdx="1" clrIdx="2"/>
  <p:cmAuthor id="3" name="Шаньшина Анастасия Андреевна" initials="ШАА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DA0000"/>
    <a:srgbClr val="E60000"/>
    <a:srgbClr val="0070C0"/>
    <a:srgbClr val="76B531"/>
    <a:srgbClr val="95B3D7"/>
    <a:srgbClr val="FAC090"/>
    <a:srgbClr val="92D050"/>
    <a:srgbClr val="F2F2F2"/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4" autoAdjust="0"/>
    <p:restoredTop sz="92947" autoAdjust="0"/>
  </p:normalViewPr>
  <p:slideViewPr>
    <p:cSldViewPr>
      <p:cViewPr varScale="1">
        <p:scale>
          <a:sx n="107" d="100"/>
          <a:sy n="107" d="100"/>
        </p:scale>
        <p:origin x="2256" y="102"/>
      </p:cViewPr>
      <p:guideLst>
        <p:guide orient="horz" pos="822"/>
        <p:guide orient="horz" pos="3952"/>
        <p:guide orient="horz" pos="572"/>
        <p:guide orient="horz" pos="323"/>
        <p:guide orient="horz" pos="1094"/>
        <p:guide orient="horz" pos="1139"/>
        <p:guide orient="horz" pos="1344"/>
        <p:guide pos="340"/>
        <p:guide pos="2993"/>
        <p:guide pos="226"/>
        <p:guide pos="5397"/>
        <p:guide orient="horz"/>
        <p:guide pos="657"/>
        <p:guide orient="horz" pos="890"/>
        <p:guide pos="204"/>
        <p:guide orient="horz" pos="1071"/>
        <p:guide pos="2880"/>
      </p:guideLst>
    </p:cSldViewPr>
  </p:slideViewPr>
  <p:outlineViewPr>
    <p:cViewPr>
      <p:scale>
        <a:sx n="33" d="100"/>
        <a:sy n="33" d="100"/>
      </p:scale>
      <p:origin x="0" y="709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-396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48" cy="495937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227" y="1"/>
            <a:ext cx="2944869" cy="495937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200"/>
            </a:lvl1pPr>
          </a:lstStyle>
          <a:p>
            <a:fld id="{73220B2F-B6D9-40B2-A549-F1156441D1D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0709"/>
            <a:ext cx="2946448" cy="495937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227" y="9430709"/>
            <a:ext cx="2944869" cy="495937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200"/>
            </a:lvl1pPr>
          </a:lstStyle>
          <a:p>
            <a:fld id="{1697E239-6E64-4CD5-927A-7F7FA027A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344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200"/>
            </a:lvl1pPr>
          </a:lstStyle>
          <a:p>
            <a:fld id="{0824BE97-207F-444C-A735-CF5BD0566115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65" tIns="45482" rIns="90965" bIns="454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0965" tIns="45482" rIns="90965" bIns="4548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0"/>
            <a:ext cx="2945659" cy="49641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0"/>
            <a:ext cx="2945659" cy="496411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200"/>
            </a:lvl1pPr>
          </a:lstStyle>
          <a:p>
            <a:fld id="{0CE12BB6-5585-4AA1-B792-7C442360BE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99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797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593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390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188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983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780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578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373" algn="l" defTabSz="9135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12BB6-5585-4AA1-B792-7C442360BE0A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-612576" y="4653141"/>
            <a:ext cx="10441160" cy="1362075"/>
          </a:xfrm>
        </p:spPr>
        <p:txBody>
          <a:bodyPr anchor="t">
            <a:noAutofit/>
          </a:bodyPr>
          <a:lstStyle>
            <a:lvl1pPr algn="ctr">
              <a:defRPr sz="2400" b="0" cap="all" baseline="0">
                <a:solidFill>
                  <a:schemeClr val="bg1"/>
                </a:solidFill>
                <a:latin typeface="Tahoma" pitchFamily="34" charset="0"/>
              </a:defRPr>
            </a:lvl1pPr>
          </a:lstStyle>
          <a:p>
            <a:r>
              <a:rPr lang="ru-RU" dirty="0" smtClean="0"/>
              <a:t>московский финансово-промышленный университет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8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2522"/>
            <a:ext cx="9144000" cy="249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-99391"/>
            <a:ext cx="3635896" cy="140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/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95" y="604271"/>
            <a:ext cx="3950805" cy="51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625209" y="6304240"/>
            <a:ext cx="1655204" cy="365125"/>
          </a:xfrm>
          <a:prstGeom prst="rect">
            <a:avLst/>
          </a:prstGeom>
        </p:spPr>
        <p:txBody>
          <a:bodyPr lIns="91360" tIns="45680" rIns="91360" bIns="45680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8229600" cy="11430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rgbClr val="DA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52501" y="6304240"/>
            <a:ext cx="1655204" cy="365125"/>
          </a:xfrm>
          <a:prstGeom prst="rect">
            <a:avLst/>
          </a:prstGeom>
        </p:spPr>
        <p:txBody>
          <a:bodyPr lIns="91360" tIns="45680" rIns="91360" bIns="4568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6444208" y="6304240"/>
            <a:ext cx="1655204" cy="365125"/>
          </a:xfrm>
          <a:prstGeom prst="rect">
            <a:avLst/>
          </a:prstGeom>
        </p:spPr>
        <p:txBody>
          <a:bodyPr lIns="91360" tIns="45680" rIns="91360" bIns="4568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625209" y="6304240"/>
            <a:ext cx="1655204" cy="365125"/>
          </a:xfrm>
          <a:prstGeom prst="rect">
            <a:avLst/>
          </a:prstGeom>
        </p:spPr>
        <p:txBody>
          <a:bodyPr lIns="91360" tIns="45680" rIns="91360" bIns="45680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625209" y="6304240"/>
            <a:ext cx="1655204" cy="365125"/>
          </a:xfrm>
          <a:prstGeom prst="rect">
            <a:avLst/>
          </a:prstGeom>
        </p:spPr>
        <p:txBody>
          <a:bodyPr lIns="91360" tIns="45680" rIns="91360" bIns="45680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188640"/>
            <a:ext cx="7672164" cy="1143000"/>
          </a:xfrm>
          <a:prstGeom prst="rect">
            <a:avLst/>
          </a:prstGeom>
        </p:spPr>
        <p:txBody>
          <a:bodyPr vert="horz" lIns="91360" tIns="45680" rIns="91360" bIns="4568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2989" y="1639341"/>
            <a:ext cx="7672164" cy="4525963"/>
          </a:xfrm>
          <a:prstGeom prst="rect">
            <a:avLst/>
          </a:prstGeom>
        </p:spPr>
        <p:txBody>
          <a:bodyPr vert="horz" lIns="91360" tIns="45680" rIns="91360" bIns="4568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Пятиугольник 6"/>
          <p:cNvSpPr/>
          <p:nvPr userDrawn="1"/>
        </p:nvSpPr>
        <p:spPr>
          <a:xfrm rot="5400000">
            <a:off x="13382" y="305660"/>
            <a:ext cx="1052736" cy="441424"/>
          </a:xfrm>
          <a:prstGeom prst="homePlate">
            <a:avLst>
              <a:gd name="adj" fmla="val 32267"/>
            </a:avLst>
          </a:prstGeom>
          <a:gradFill flip="none" rotWithShape="1">
            <a:gsLst>
              <a:gs pos="0">
                <a:srgbClr val="FF0000"/>
              </a:gs>
              <a:gs pos="100000">
                <a:srgbClr val="E41212"/>
              </a:gs>
            </a:gsLst>
            <a:lin ang="0" scaled="1"/>
            <a:tileRect/>
          </a:gra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/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4539" b="-28721"/>
          <a:stretch/>
        </p:blipFill>
        <p:spPr bwMode="auto">
          <a:xfrm>
            <a:off x="7812360" y="6410760"/>
            <a:ext cx="1006381" cy="306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3593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rgbClr val="E41212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42597" indent="-342597" algn="l" defTabSz="913593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rgbClr val="002060"/>
          </a:solidFill>
          <a:latin typeface="+mn-lt"/>
          <a:ea typeface="+mn-ea"/>
          <a:cs typeface="+mn-cs"/>
        </a:defRPr>
      </a:lvl1pPr>
      <a:lvl2pPr marL="355285" indent="-177643" algn="l" defTabSz="91359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2pPr>
      <a:lvl3pPr marL="540861" indent="-185575" algn="l" defTabSz="91359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3pPr>
      <a:lvl4pPr marL="540861" indent="-185575" algn="l" defTabSz="91359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4pPr>
      <a:lvl5pPr marL="540861" indent="-185575" algn="l" defTabSz="91359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2383" indent="-228398" algn="l" defTabSz="913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178" indent="-228398" algn="l" defTabSz="913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976" indent="-228398" algn="l" defTabSz="913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773" indent="-228398" algn="l" defTabSz="913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97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93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90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188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983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780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578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373" algn="l" defTabSz="913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ynergy.ru/reviews/" TargetMode="External"/><Relationship Id="rId2" Type="http://schemas.openxmlformats.org/officeDocument/2006/relationships/hyperlink" Target="http://synergyonline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spr.ru/otzyvy/sinergiya-universitet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uidetoonlineschools.com/degrees/bachelors#7" TargetMode="External"/><Relationship Id="rId3" Type="http://schemas.openxmlformats.org/officeDocument/2006/relationships/hyperlink" Target="https://www.guidetoonlineschools.com/degrees/bachelors#2" TargetMode="External"/><Relationship Id="rId7" Type="http://schemas.openxmlformats.org/officeDocument/2006/relationships/hyperlink" Target="https://www.guidetoonlineschools.com/degrees/bachelors#6" TargetMode="External"/><Relationship Id="rId2" Type="http://schemas.openxmlformats.org/officeDocument/2006/relationships/hyperlink" Target="https://www.guidetoonlineschools.com/degrees/bachelors#1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uidetoonlineschools.com/degrees/bachelors#5" TargetMode="External"/><Relationship Id="rId11" Type="http://schemas.openxmlformats.org/officeDocument/2006/relationships/hyperlink" Target="https://www.guidetoonlineschools.com/degrees/bachelors#10" TargetMode="External"/><Relationship Id="rId5" Type="http://schemas.openxmlformats.org/officeDocument/2006/relationships/hyperlink" Target="https://www.guidetoonlineschools.com/degrees/bachelors#4" TargetMode="External"/><Relationship Id="rId10" Type="http://schemas.openxmlformats.org/officeDocument/2006/relationships/hyperlink" Target="https://www.guidetoonlineschools.com/degrees/bachelors#9" TargetMode="External"/><Relationship Id="rId4" Type="http://schemas.openxmlformats.org/officeDocument/2006/relationships/hyperlink" Target="https://www.guidetoonlineschools.com/degrees/bachelors#3" TargetMode="External"/><Relationship Id="rId9" Type="http://schemas.openxmlformats.org/officeDocument/2006/relationships/hyperlink" Target="https://www.guidetoonlineschools.com/degrees/bachelors#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56376" y="6237312"/>
            <a:ext cx="72008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2018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539552" y="2420888"/>
            <a:ext cx="8313576" cy="1296144"/>
          </a:xfrm>
          <a:prstGeom prst="rect">
            <a:avLst/>
          </a:prstGeom>
        </p:spPr>
        <p:txBody>
          <a:bodyPr vert="horz" lIns="91360" tIns="45680" rIns="91360" bIns="45680" rtlCol="0" anchor="ctr">
            <a:no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</a:t>
            </a:r>
            <a:endParaRPr lang="en-US" sz="2800" cap="all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>
              <a:lnSpc>
                <a:spcPct val="85000"/>
              </a:lnSpc>
              <a:spcBef>
                <a:spcPct val="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</a:t>
            </a:r>
            <a:endParaRPr lang="ru-RU" sz="28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548680"/>
            <a:ext cx="1944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More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than Education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08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</a:t>
            </a:r>
            <a:r>
              <a:rPr lang="en-US" sz="27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Program </a:t>
            </a:r>
            <a:r>
              <a:rPr lang="en-US" sz="27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38.03.01 Economics</a:t>
            </a: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Profile </a:t>
            </a:r>
            <a:r>
              <a:rPr lang="en-US" sz="27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Finance and credit</a:t>
            </a:r>
            <a:endParaRPr lang="ru-RU" sz="27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322354"/>
              </p:ext>
            </p:extLst>
          </p:nvPr>
        </p:nvGraphicFramePr>
        <p:xfrm>
          <a:off x="1042988" y="1639888"/>
          <a:ext cx="767238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462">
                  <a:extLst>
                    <a:ext uri="{9D8B030D-6E8A-4147-A177-3AD203B41FA5}">
                      <a16:colId xmlns:a16="http://schemas.microsoft.com/office/drawing/2014/main" val="2184556326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2375340058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3338332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hours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449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Basic</a:t>
                      </a:r>
                      <a:r>
                        <a:rPr lang="en-US" baseline="0" dirty="0" smtClean="0"/>
                        <a:t> part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317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Obligatory</a:t>
                      </a:r>
                      <a:r>
                        <a:rPr lang="en-US" baseline="0" dirty="0" smtClean="0"/>
                        <a:t>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90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13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Insurance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704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 finance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689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credit operations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411510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096517"/>
              </p:ext>
            </p:extLst>
          </p:nvPr>
        </p:nvGraphicFramePr>
        <p:xfrm>
          <a:off x="1042987" y="4437113"/>
          <a:ext cx="7672386" cy="2232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462">
                  <a:extLst>
                    <a:ext uri="{9D8B030D-6E8A-4147-A177-3AD203B41FA5}">
                      <a16:colId xmlns:a16="http://schemas.microsoft.com/office/drawing/2014/main" val="2667992108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917112104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3835968698"/>
                    </a:ext>
                  </a:extLst>
                </a:gridCol>
              </a:tblGrid>
              <a:tr h="3720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62905"/>
                  </a:ext>
                </a:extLst>
              </a:tr>
              <a:tr h="372042">
                <a:tc>
                  <a:txBody>
                    <a:bodyPr/>
                    <a:lstStyle/>
                    <a:p>
                      <a:r>
                        <a:rPr lang="en-US" dirty="0" smtClean="0"/>
                        <a:t>Elective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967245"/>
                  </a:ext>
                </a:extLst>
              </a:tr>
              <a:tr h="372042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relations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430042"/>
                  </a:ext>
                </a:extLst>
              </a:tr>
              <a:tr h="372042">
                <a:tc>
                  <a:txBody>
                    <a:bodyPr/>
                    <a:lstStyle/>
                    <a:p>
                      <a:r>
                        <a:rPr lang="en-US" dirty="0" smtClean="0"/>
                        <a:t>Practices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246638"/>
                  </a:ext>
                </a:extLst>
              </a:tr>
              <a:tr h="372042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Educational practice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457144"/>
                  </a:ext>
                </a:extLst>
              </a:tr>
              <a:tr h="372042">
                <a:tc>
                  <a:txBody>
                    <a:bodyPr/>
                    <a:lstStyle/>
                    <a:p>
                      <a:r>
                        <a:rPr lang="en-US" dirty="0" smtClean="0"/>
                        <a:t>Pre-diploma</a:t>
                      </a:r>
                      <a:r>
                        <a:rPr lang="en-US" baseline="0" dirty="0" smtClean="0"/>
                        <a:t> practice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092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60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</a:t>
            </a:r>
            <a:r>
              <a:rPr lang="en-US" b="1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7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Program </a:t>
            </a:r>
            <a:r>
              <a:rPr lang="en-US" sz="27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38.04.02 </a:t>
            </a: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Management</a:t>
            </a:r>
            <a:b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Profile </a:t>
            </a:r>
            <a:r>
              <a:rPr lang="en-US" sz="27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International Business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556792"/>
            <a:ext cx="7672164" cy="4525963"/>
          </a:xfrm>
        </p:spPr>
        <p:txBody>
          <a:bodyPr/>
          <a:lstStyle/>
          <a:p>
            <a:r>
              <a:rPr lang="en-US" dirty="0" smtClean="0"/>
              <a:t>Master</a:t>
            </a:r>
          </a:p>
          <a:p>
            <a:r>
              <a:rPr lang="en-US" dirty="0"/>
              <a:t>D</a:t>
            </a:r>
            <a:r>
              <a:rPr lang="en-US" dirty="0" smtClean="0"/>
              <a:t>uration</a:t>
            </a:r>
            <a:r>
              <a:rPr lang="ru-RU" dirty="0" smtClean="0"/>
              <a:t>: </a:t>
            </a:r>
            <a:r>
              <a:rPr lang="en-US" dirty="0" smtClean="0"/>
              <a:t>2 years 5 months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518794"/>
              </p:ext>
            </p:extLst>
          </p:nvPr>
        </p:nvGraphicFramePr>
        <p:xfrm>
          <a:off x="539552" y="2636912"/>
          <a:ext cx="8352927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2740804595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005334845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3790684229"/>
                    </a:ext>
                  </a:extLst>
                </a:gridCol>
              </a:tblGrid>
              <a:tr h="1804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hours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285893"/>
                  </a:ext>
                </a:extLst>
              </a:tr>
              <a:tr h="180464">
                <a:tc>
                  <a:txBody>
                    <a:bodyPr/>
                    <a:lstStyle/>
                    <a:p>
                      <a:r>
                        <a:rPr lang="en-US" dirty="0" smtClean="0"/>
                        <a:t>Basic part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27846"/>
                  </a:ext>
                </a:extLst>
              </a:tr>
              <a:tr h="180464">
                <a:tc>
                  <a:txBody>
                    <a:bodyPr/>
                    <a:lstStyle/>
                    <a:p>
                      <a:r>
                        <a:rPr lang="en-US" dirty="0" smtClean="0"/>
                        <a:t>Obligatory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07926"/>
                  </a:ext>
                </a:extLst>
              </a:tr>
              <a:tr h="180464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</a:t>
                      </a:r>
                      <a:r>
                        <a:rPr lang="en-US" baseline="0" dirty="0" smtClean="0"/>
                        <a:t>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88327"/>
                  </a:ext>
                </a:extLst>
              </a:tr>
              <a:tr h="18046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theory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31255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794651"/>
              </p:ext>
            </p:extLst>
          </p:nvPr>
        </p:nvGraphicFramePr>
        <p:xfrm>
          <a:off x="539553" y="4079200"/>
          <a:ext cx="8352927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3039770743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668109923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3013396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216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71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Elective</a:t>
                      </a:r>
                      <a:r>
                        <a:rPr lang="en-US" baseline="0" dirty="0" smtClean="0"/>
                        <a:t>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104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 System in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32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Human Resource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41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Practice (+research work)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2160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5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2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364512"/>
              </p:ext>
            </p:extLst>
          </p:nvPr>
        </p:nvGraphicFramePr>
        <p:xfrm>
          <a:off x="252504" y="260645"/>
          <a:ext cx="8711987" cy="6415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336">
                  <a:extLst>
                    <a:ext uri="{9D8B030D-6E8A-4147-A177-3AD203B41FA5}">
                      <a16:colId xmlns:a16="http://schemas.microsoft.com/office/drawing/2014/main" val="1136445517"/>
                    </a:ext>
                  </a:extLst>
                </a:gridCol>
                <a:gridCol w="4490349">
                  <a:extLst>
                    <a:ext uri="{9D8B030D-6E8A-4147-A177-3AD203B41FA5}">
                      <a16:colId xmlns:a16="http://schemas.microsoft.com/office/drawing/2014/main" val="4211889611"/>
                    </a:ext>
                  </a:extLst>
                </a:gridCol>
                <a:gridCol w="941252">
                  <a:extLst>
                    <a:ext uri="{9D8B030D-6E8A-4147-A177-3AD203B41FA5}">
                      <a16:colId xmlns:a16="http://schemas.microsoft.com/office/drawing/2014/main" val="878879846"/>
                    </a:ext>
                  </a:extLst>
                </a:gridCol>
                <a:gridCol w="56540">
                  <a:extLst>
                    <a:ext uri="{9D8B030D-6E8A-4147-A177-3AD203B41FA5}">
                      <a16:colId xmlns:a16="http://schemas.microsoft.com/office/drawing/2014/main" val="1820359283"/>
                    </a:ext>
                  </a:extLst>
                </a:gridCol>
                <a:gridCol w="941252">
                  <a:extLst>
                    <a:ext uri="{9D8B030D-6E8A-4147-A177-3AD203B41FA5}">
                      <a16:colId xmlns:a16="http://schemas.microsoft.com/office/drawing/2014/main" val="1313518829"/>
                    </a:ext>
                  </a:extLst>
                </a:gridCol>
                <a:gridCol w="56540">
                  <a:extLst>
                    <a:ext uri="{9D8B030D-6E8A-4147-A177-3AD203B41FA5}">
                      <a16:colId xmlns:a16="http://schemas.microsoft.com/office/drawing/2014/main" val="1506976447"/>
                    </a:ext>
                  </a:extLst>
                </a:gridCol>
                <a:gridCol w="56540">
                  <a:extLst>
                    <a:ext uri="{9D8B030D-6E8A-4147-A177-3AD203B41FA5}">
                      <a16:colId xmlns:a16="http://schemas.microsoft.com/office/drawing/2014/main" val="1001757635"/>
                    </a:ext>
                  </a:extLst>
                </a:gridCol>
                <a:gridCol w="95011">
                  <a:extLst>
                    <a:ext uri="{9D8B030D-6E8A-4147-A177-3AD203B41FA5}">
                      <a16:colId xmlns:a16="http://schemas.microsoft.com/office/drawing/2014/main" val="362768859"/>
                    </a:ext>
                  </a:extLst>
                </a:gridCol>
                <a:gridCol w="127176">
                  <a:extLst>
                    <a:ext uri="{9D8B030D-6E8A-4147-A177-3AD203B41FA5}">
                      <a16:colId xmlns:a16="http://schemas.microsoft.com/office/drawing/2014/main" val="2687254805"/>
                    </a:ext>
                  </a:extLst>
                </a:gridCol>
                <a:gridCol w="128654">
                  <a:extLst>
                    <a:ext uri="{9D8B030D-6E8A-4147-A177-3AD203B41FA5}">
                      <a16:colId xmlns:a16="http://schemas.microsoft.com/office/drawing/2014/main" val="3370390127"/>
                    </a:ext>
                  </a:extLst>
                </a:gridCol>
                <a:gridCol w="56540">
                  <a:extLst>
                    <a:ext uri="{9D8B030D-6E8A-4147-A177-3AD203B41FA5}">
                      <a16:colId xmlns:a16="http://schemas.microsoft.com/office/drawing/2014/main" val="4177772752"/>
                    </a:ext>
                  </a:extLst>
                </a:gridCol>
                <a:gridCol w="95011">
                  <a:extLst>
                    <a:ext uri="{9D8B030D-6E8A-4147-A177-3AD203B41FA5}">
                      <a16:colId xmlns:a16="http://schemas.microsoft.com/office/drawing/2014/main" val="1619974123"/>
                    </a:ext>
                  </a:extLst>
                </a:gridCol>
                <a:gridCol w="95011">
                  <a:extLst>
                    <a:ext uri="{9D8B030D-6E8A-4147-A177-3AD203B41FA5}">
                      <a16:colId xmlns:a16="http://schemas.microsoft.com/office/drawing/2014/main" val="3755245458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3339060289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1645216493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3891148614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40189767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61354074"/>
                    </a:ext>
                  </a:extLst>
                </a:gridCol>
                <a:gridCol w="72460">
                  <a:extLst>
                    <a:ext uri="{9D8B030D-6E8A-4147-A177-3AD203B41FA5}">
                      <a16:colId xmlns:a16="http://schemas.microsoft.com/office/drawing/2014/main" val="754936001"/>
                    </a:ext>
                  </a:extLst>
                </a:gridCol>
                <a:gridCol w="61370">
                  <a:extLst>
                    <a:ext uri="{9D8B030D-6E8A-4147-A177-3AD203B41FA5}">
                      <a16:colId xmlns:a16="http://schemas.microsoft.com/office/drawing/2014/main" val="2675241192"/>
                    </a:ext>
                  </a:extLst>
                </a:gridCol>
                <a:gridCol w="61370">
                  <a:extLst>
                    <a:ext uri="{9D8B030D-6E8A-4147-A177-3AD203B41FA5}">
                      <a16:colId xmlns:a16="http://schemas.microsoft.com/office/drawing/2014/main" val="3312800942"/>
                    </a:ext>
                  </a:extLst>
                </a:gridCol>
                <a:gridCol w="61370">
                  <a:extLst>
                    <a:ext uri="{9D8B030D-6E8A-4147-A177-3AD203B41FA5}">
                      <a16:colId xmlns:a16="http://schemas.microsoft.com/office/drawing/2014/main" val="698765792"/>
                    </a:ext>
                  </a:extLst>
                </a:gridCol>
                <a:gridCol w="261905">
                  <a:extLst>
                    <a:ext uri="{9D8B030D-6E8A-4147-A177-3AD203B41FA5}">
                      <a16:colId xmlns:a16="http://schemas.microsoft.com/office/drawing/2014/main" val="2791577830"/>
                    </a:ext>
                  </a:extLst>
                </a:gridCol>
              </a:tblGrid>
              <a:tr h="343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60797" marR="60797" marT="30399" marB="30399"/>
                </a:tc>
                <a:extLst>
                  <a:ext uri="{0D108BD9-81ED-4DB2-BD59-A6C34878D82A}">
                    <a16:rowId xmlns:a16="http://schemas.microsoft.com/office/drawing/2014/main" val="1757906898"/>
                  </a:ext>
                </a:extLst>
              </a:tr>
              <a:tr h="179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1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ACADEMIC PLAN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146834"/>
                  </a:ext>
                </a:extLst>
              </a:tr>
              <a:tr h="314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18">
                  <a:txBody>
                    <a:bodyPr/>
                    <a:lstStyle/>
                    <a:p>
                      <a:pPr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MBA Program (Master of Business Administration)</a:t>
                      </a:r>
                      <a:endParaRPr lang="ru-RU" sz="800">
                        <a:effectLst/>
                      </a:endParaRPr>
                    </a:p>
                    <a:p>
                      <a:pPr indent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MBA General - Distance Learning Program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72074"/>
                  </a:ext>
                </a:extLst>
              </a:tr>
              <a:tr h="179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1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768939"/>
                  </a:ext>
                </a:extLst>
              </a:tr>
              <a:tr h="179516">
                <a:tc gridSpan="20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Duration</a:t>
                      </a:r>
                      <a:r>
                        <a:rPr lang="ru-RU" sz="500">
                          <a:effectLst/>
                        </a:rPr>
                        <a:t>: </a:t>
                      </a:r>
                      <a:r>
                        <a:rPr lang="en-US" sz="500">
                          <a:effectLst/>
                        </a:rPr>
                        <a:t>2 years</a:t>
                      </a: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41561"/>
                  </a:ext>
                </a:extLst>
              </a:tr>
              <a:tr h="179516">
                <a:tc gridSpan="20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Qualification: Master of Business administration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535079"/>
                  </a:ext>
                </a:extLst>
              </a:tr>
              <a:tr h="1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Educational Form: extramural with distance educational technologies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3436796075"/>
                  </a:ext>
                </a:extLst>
              </a:tr>
              <a:tr h="179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1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112441"/>
                  </a:ext>
                </a:extLst>
              </a:tr>
              <a:tr h="179516">
                <a:tc gridSpan="1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791312"/>
                  </a:ext>
                </a:extLst>
              </a:tr>
              <a:tr h="29845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Disciplines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Hours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Form of control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150457"/>
                  </a:ext>
                </a:extLst>
              </a:tr>
              <a:tr h="157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Total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722918213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Semester</a:t>
                      </a:r>
                      <a:r>
                        <a:rPr lang="ru-RU" sz="700">
                          <a:effectLst/>
                        </a:rPr>
                        <a:t> I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Basics of business and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360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286596107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Global Economics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992801970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Research Methodology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3515172442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Financial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505600415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Leadership and Organizational Behavior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206564276"/>
                  </a:ext>
                </a:extLst>
              </a:tr>
              <a:tr h="298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Semester II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Basic professional disciplines in the field of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760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984250820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General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48695823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Marketing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638542008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Business Analytics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038008727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Human Resources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856587651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Operations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868787664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Change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568585216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Project Management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575259831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Strategy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904329956"/>
                  </a:ext>
                </a:extLst>
              </a:tr>
              <a:tr h="298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Semester </a:t>
                      </a:r>
                      <a:r>
                        <a:rPr lang="en-US" sz="700">
                          <a:effectLst/>
                        </a:rPr>
                        <a:t>III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Electives (4 </a:t>
                      </a:r>
                      <a:r>
                        <a:rPr lang="en-US" sz="700">
                          <a:effectLst/>
                        </a:rPr>
                        <a:t>disciplines</a:t>
                      </a:r>
                      <a:r>
                        <a:rPr lang="ru-RU" sz="700">
                          <a:effectLst/>
                        </a:rPr>
                        <a:t>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360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649372747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Innovations and Creativity in Business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2933842620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Entrepreneurship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3467940933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Business Ethics and Corporate Responsibility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4051237534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International Business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Passed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061123920"/>
                  </a:ext>
                </a:extLst>
              </a:tr>
              <a:tr h="298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Semester</a:t>
                      </a:r>
                      <a:r>
                        <a:rPr lang="en-US" sz="700">
                          <a:effectLst/>
                        </a:rPr>
                        <a:t> I</a:t>
                      </a:r>
                      <a:r>
                        <a:rPr lang="ru-RU" sz="700">
                          <a:effectLst/>
                        </a:rPr>
                        <a:t>V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Performing independent applied works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3846808314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Research and Capstone project preparation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Exam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4136415997"/>
                  </a:ext>
                </a:extLst>
              </a:tr>
              <a:tr h="179516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Total</a:t>
                      </a:r>
                      <a:r>
                        <a:rPr lang="ru-RU" sz="700">
                          <a:effectLst/>
                        </a:rPr>
                        <a:t>: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1 </a:t>
                      </a:r>
                      <a:r>
                        <a:rPr lang="en-US" sz="700">
                          <a:effectLst/>
                        </a:rPr>
                        <a:t>800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1751941807"/>
                  </a:ext>
                </a:extLst>
              </a:tr>
              <a:tr h="157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3" marR="0" marT="0" marB="0" anchor="ctr"/>
                </a:tc>
                <a:extLst>
                  <a:ext uri="{0D108BD9-81ED-4DB2-BD59-A6C34878D82A}">
                    <a16:rowId xmlns:a16="http://schemas.microsoft.com/office/drawing/2014/main" val="316099312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88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</a:t>
            </a:r>
            <a:r>
              <a:rPr lang="en-US" sz="24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 smtClean="0"/>
              <a:t>Государственная лицензия на право ведения образовательной деятельности</a:t>
            </a:r>
            <a:endParaRPr lang="en-US" dirty="0" smtClean="0"/>
          </a:p>
          <a:p>
            <a:pPr marL="0" indent="0"/>
            <a:endParaRPr lang="ru-RU" dirty="0" smtClean="0"/>
          </a:p>
          <a:p>
            <a:pPr marL="0" indent="0"/>
            <a:r>
              <a:rPr lang="en-US" dirty="0" smtClean="0"/>
              <a:t>2. </a:t>
            </a:r>
            <a:r>
              <a:rPr lang="ru-RU" dirty="0" smtClean="0"/>
              <a:t>Свидетельство о государственной аккредитации</a:t>
            </a:r>
            <a:endParaRPr lang="en-US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0" indent="0"/>
            <a:r>
              <a:rPr lang="en-US" dirty="0" smtClean="0"/>
              <a:t>3. </a:t>
            </a:r>
            <a:r>
              <a:rPr lang="ru-RU" dirty="0" smtClean="0"/>
              <a:t>Аккредитация Европейского фонда гарантий качества </a:t>
            </a:r>
            <a:endParaRPr lang="en-US" dirty="0" smtClean="0"/>
          </a:p>
          <a:p>
            <a:pPr marL="0" indent="0"/>
            <a:r>
              <a:rPr lang="ru-RU" dirty="0" smtClean="0"/>
              <a:t>электронного обучения</a:t>
            </a:r>
            <a:endParaRPr lang="en-US" dirty="0" smtClean="0"/>
          </a:p>
          <a:p>
            <a:pPr marL="0" indent="0"/>
            <a:endParaRPr lang="ru-RU" dirty="0" smtClean="0"/>
          </a:p>
          <a:p>
            <a:pPr marL="0" indent="0"/>
            <a:r>
              <a:rPr lang="en-US" dirty="0" smtClean="0"/>
              <a:t>4. </a:t>
            </a:r>
            <a:r>
              <a:rPr lang="ru-RU" dirty="0" smtClean="0"/>
              <a:t>Аккредитация международной ассоциации </a:t>
            </a:r>
            <a:r>
              <a:rPr lang="en-US" dirty="0" smtClean="0"/>
              <a:t>MBA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080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</a:t>
            </a:r>
            <a:r>
              <a:rPr lang="en-US" sz="24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Государственная лицензия на право ведения образовательной деятельности</a:t>
            </a:r>
            <a:endParaRPr lang="en-US" dirty="0" smtClean="0"/>
          </a:p>
          <a:p>
            <a:pPr marL="0" indent="0"/>
            <a:endParaRPr lang="ru-RU" dirty="0" smtClean="0"/>
          </a:p>
          <a:p>
            <a:pPr marL="0" indent="0"/>
            <a:r>
              <a:rPr lang="en-US" dirty="0" smtClean="0"/>
              <a:t>2. </a:t>
            </a:r>
            <a:r>
              <a:rPr lang="ru-RU" dirty="0" smtClean="0"/>
              <a:t>Свидетельство о государственной аккредитации</a:t>
            </a:r>
            <a:endParaRPr lang="en-US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0" indent="0"/>
            <a:r>
              <a:rPr lang="en-US" dirty="0" smtClean="0"/>
              <a:t>3. </a:t>
            </a:r>
            <a:r>
              <a:rPr lang="ru-RU" dirty="0" smtClean="0"/>
              <a:t>Аккредитация Европейского фонда гарантий качества </a:t>
            </a:r>
            <a:endParaRPr lang="en-US" dirty="0" smtClean="0"/>
          </a:p>
          <a:p>
            <a:pPr marL="0" indent="0"/>
            <a:r>
              <a:rPr lang="ru-RU" dirty="0" smtClean="0"/>
              <a:t>электронного обучения</a:t>
            </a:r>
            <a:endParaRPr lang="en-US" dirty="0" smtClean="0"/>
          </a:p>
          <a:p>
            <a:pPr marL="0" indent="0"/>
            <a:endParaRPr lang="ru-RU" dirty="0" smtClean="0"/>
          </a:p>
          <a:p>
            <a:pPr marL="0" indent="0"/>
            <a:r>
              <a:rPr lang="en-US" dirty="0" smtClean="0"/>
              <a:t>4. </a:t>
            </a:r>
            <a:r>
              <a:rPr lang="ru-RU" dirty="0" smtClean="0"/>
              <a:t>Аккредитация международной ассоциации </a:t>
            </a:r>
            <a:r>
              <a:rPr lang="en-US" dirty="0" smtClean="0"/>
              <a:t>MBA</a:t>
            </a:r>
            <a:endParaRPr lang="ru-RU" dirty="0" smtClean="0"/>
          </a:p>
          <a:p>
            <a:pPr marL="0" indent="0"/>
            <a:endParaRPr lang="ru-RU" dirty="0"/>
          </a:p>
          <a:p>
            <a:pPr marL="0" indent="0"/>
            <a:endParaRPr lang="ru-RU" dirty="0" smtClean="0"/>
          </a:p>
          <a:p>
            <a:pPr marL="0" indent="0" algn="ctr"/>
            <a:r>
              <a:rPr lang="ru-RU" dirty="0" smtClean="0"/>
              <a:t>Сайт </a:t>
            </a:r>
            <a:r>
              <a:rPr lang="ru-RU" dirty="0"/>
              <a:t>дистанционного обучения - </a:t>
            </a:r>
            <a:r>
              <a:rPr lang="ru-RU" dirty="0">
                <a:hlinkClick r:id="rId2"/>
              </a:rPr>
              <a:t>http://synergyonline.ru</a:t>
            </a:r>
            <a:r>
              <a:rPr lang="ru-RU" dirty="0" smtClean="0">
                <a:hlinkClick r:id="rId2"/>
              </a:rPr>
              <a:t>/</a:t>
            </a:r>
            <a:endParaRPr lang="ru-RU" dirty="0" smtClean="0"/>
          </a:p>
          <a:p>
            <a:pPr algn="ctr"/>
            <a:r>
              <a:rPr lang="ru-RU" dirty="0"/>
              <a:t>Отзывы </a:t>
            </a:r>
            <a:r>
              <a:rPr lang="en-US" dirty="0">
                <a:hlinkClick r:id="rId3"/>
              </a:rPr>
              <a:t>http://synergy.ru/reviews/</a:t>
            </a:r>
            <a:endParaRPr lang="en-US" dirty="0"/>
          </a:p>
          <a:p>
            <a:pPr algn="ctr"/>
            <a:r>
              <a:rPr lang="ru-RU" dirty="0"/>
              <a:t>Отзывы </a:t>
            </a:r>
            <a:r>
              <a:rPr lang="ru-RU" i="1" dirty="0"/>
              <a:t>неофициальные</a:t>
            </a:r>
            <a:r>
              <a:rPr lang="ru-RU" dirty="0"/>
              <a:t> </a:t>
            </a:r>
            <a:r>
              <a:rPr lang="en-US" dirty="0">
                <a:hlinkClick r:id="rId4"/>
              </a:rPr>
              <a:t>https://www.spr.ru/otzyvy/sinergiya-universitet.html</a:t>
            </a:r>
            <a:endParaRPr lang="en-US" dirty="0"/>
          </a:p>
          <a:p>
            <a:pPr marL="0" indent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78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need to enter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400" dirty="0" smtClean="0"/>
              <a:t>Copy of passport</a:t>
            </a:r>
            <a:endParaRPr lang="ru-RU" sz="2400" dirty="0" smtClean="0"/>
          </a:p>
          <a:p>
            <a:pPr marL="0" indent="0"/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Educational documents</a:t>
            </a:r>
            <a:endParaRPr lang="ru-RU" sz="2400" dirty="0" smtClean="0"/>
          </a:p>
          <a:p>
            <a:pPr marL="0" indent="0"/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Four photos 3*4</a:t>
            </a:r>
            <a:endParaRPr lang="ru-RU" sz="2400" smtClean="0"/>
          </a:p>
          <a:p>
            <a:pPr marL="0" indent="0"/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Payment receipt 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 algn="ctr"/>
            <a:r>
              <a:rPr lang="ru-RU" dirty="0" smtClean="0"/>
              <a:t>Зачисление происходит только на первый курс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27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Online </a:t>
            </a:r>
            <a:r>
              <a:rPr lang="en-US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r>
              <a:rPr lang="ru-RU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Причины популярности он-</a:t>
            </a:r>
            <a:r>
              <a:rPr lang="ru-RU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лайн</a:t>
            </a: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образования.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228852"/>
            <a:ext cx="6400800" cy="1752600"/>
          </a:xfrm>
        </p:spPr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ru-RU" sz="3200" dirty="0" smtClean="0">
                <a:solidFill>
                  <a:schemeClr val="tx1"/>
                </a:solidFill>
              </a:rPr>
              <a:t>Отсутствие привязки к локации</a:t>
            </a:r>
          </a:p>
          <a:p>
            <a:pPr algn="l"/>
            <a:endParaRPr lang="ru-RU" sz="3200" dirty="0" smtClean="0">
              <a:solidFill>
                <a:schemeClr val="tx1"/>
              </a:solidFill>
            </a:endParaRPr>
          </a:p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2. Доступность</a:t>
            </a:r>
          </a:p>
          <a:p>
            <a:pPr algn="l"/>
            <a:endParaRPr lang="ru-RU" sz="3200" dirty="0" smtClean="0">
              <a:solidFill>
                <a:schemeClr val="tx1"/>
              </a:solidFill>
            </a:endParaRPr>
          </a:p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3. Мобильность = свобода выбора и комфорт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90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8078" y="192977"/>
            <a:ext cx="7524750" cy="93176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Synergy University </a:t>
            </a:r>
            <a:r>
              <a:rPr lang="en-US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 Moscow. Online education</a:t>
            </a:r>
            <a:br>
              <a:rPr lang="en-US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Тренды он-</a:t>
            </a:r>
            <a:r>
              <a:rPr lang="ru-RU" sz="2800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лайн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образования в 2018 </a:t>
            </a:r>
            <a:endParaRPr lang="ru-RU" sz="2800" cap="all" spc="-150" dirty="0">
              <a:solidFill>
                <a:srgbClr val="E6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AutoShape 6" descr="data:image/jpeg;base64,/9j/4AAQSkZJRgABAQAAAQABAAD/2wCEAAkGBwgTBgkTEwgWFBQVFxYPFxcXGSAcIRwfICgbIiokHyccIjQgHCYmJR8jIjUjJSkyMC46HiMzOjcsOigtLisBCgoKDQwNGg8PGjckHyU3Nzc3ODc3Nzc3Miw3NzQ0ODc3LDU4MDcsNDQuNTQsNDQ3NDc3NzQ3NzQ1NDQ0LDQ0Lv/AABEIADMAYAMBIgACEQEDEQH/xAAcAAADAQEBAQEBAAAAAAAAAAAABgcFBAIIAwH/xABBEAABAgQCBAkGDQUAAAAAAAABAgMABAURBiEHEjGRExdBUVNVYXGSFDI2c6HSCBUiMzVScoGCsbKzwSM4VHTR/8QAGAEBAQEBAQAAAAAAAAAAAAAAAAECBAP/xAAoEQACAgECBAUFAAAAAAAAAAAAAQIRAwQxEiFBURMiMnGBNEKRofD/2gAMAwEAAhEDEQA/ALjBGXXcQ0uUSwZiZDYcOom/KeaMvEOP8NybyUPT/wAsgK1EgqIB5wNkbjjnLZEtDRBGJh/FlFnJB55mcBQ35+t8kp+0DsHbGCrSzg8TRR8YKNjbWCFFPffZbtirDkbaUXyFod1qAQo22C8fNuIMfYkerLziaq6ylKyENtq1UpAPKBkvZnrXj6MkJ2VelG3WnwtChdKkm4MSvGeCcGIxA1wtVXLKfIWGk2IUSbZXFxc80dGklCEnxokh20dV+ZncKSr7qQHLraWQLBRSSNYd+3LK94yMQaV6BK1N5ngXnVIOqothNgea6lC9uyN92YodKoEslTgZYRZpN7nM3OfOTmbxJ9Hdew0xVsQOzTzf9V1RbK03ukqUbi/fDHjjNynwuuiDdchm47KJ1TM7m/fg47KJ1TNbm/fhpcrmE00JqbPA+TqVwaXNQWvcjm5wY5a3ivBsrJyTjvB2fSHGwlsKJSRcKsBcDtipYm6WN/knPuYHHZROqZrc378HHZROqZnc378MWG8TYPnXSljgiv6imwlR7gRnDH8WSH+C34E/8jMnhi6lBr5Lz7kx+ECoinUUjaHVkd+qYaMI4Ko7dHl1OySHn3Eh1x1xIUpRVntPINloV/hA/R1F9av9Jin0r6Lk/Vo/IRZycdPCn3C9TInWcNSp0teQtEssTGop1CCQCkJLik5bAdW3ZeKpUMGYcXS3mviZlKSkgaqACO0EZgjnEJE5/cBJfYP7LkVV/wCYc7jDPkn5OfRBJcyVaA33/JKuyXSUtuCw5jsNua9rxx6afTPDX4P3Ex06B/n8Qet/kxzaafTPDX4P3Ex0L6uX90M/aVqp02Rflwh+UQ6kHXCVpChccucSbRRRKU/VMSpepzTgQ+tKAtAOqNZWQvsEWM7DEs0MfS+Kv9hf6lRy4pNYZ0+xp7o6tMslKs6PkNtS6W0B9qyUiwFyo7B2x60WYSp6sLyszMSiXnnkgguAK1GxkhKb7BqgGw5+yP205+g49ez/ADG5o0mWV4DohScksoaPYpPyT7QY25yWlVdyV5hJ0wYWkZemS07KsJl3WnEglsat9bIHLlB5ebKKHg6rKmsMU2YPnONpUq31uX2wq6cZ1lGCygq+U44gJHcbncI39HMitnBFHQpFlcElSgeQqzP5xmb4tPFy3v8ARV6jM0n4PnajK09LT6EFpalnWvyi3JDjJNKRJsIJzSlKT9wAib1bTJTGKrOsKpjhLLrjBOukXKCU3++0cvHlSeqnPGmL4GolBRrkvYWrGF/B88rSfL1Hh0cElOqU563zakd20w6uJJbWOcERKePKk9VOeNMHHlSeqnPGmEtNqJVcdvYWjf0a4Onqe7Uy6+hXDK1xq3y27bx+WkDBM/PV+kvtzCEpY1dYKvc2UFZboxk6caPy0xwfjTHrjwovVzniTG/D1Snx1z+CeWqKodkJuAMJTklP1pbjyVCYdU8nV5ASTY74XePCi9XOeJMHHhRernPEmPNafUKLio7ltGnpz9Bx69n+YW8M4bxc1h+mv0ypoCJhpDrrLuwLIzUnLK+WQ9uUZePNI0tUqSxKsU5zXLqXAAQomwVYAJzJN/ZFhwZT35fCdJZcTZxtltCxzKsLjLI2OUesnPBgUWuuzJuxIp+j+uTVVZfq9RS6G/NZR5v35bPbFPSkBIAGQyj+wRx5Mssm5pKjxwTfRjdBwTfRjdBBHnZQ4Jvoxug4JvoxugghYPPkzHQp3CDyZjoU7hBBFtgPJmOhTuEHkzHQp3CCCFsHtDaBsQB3CPUEEQBBBBAH/9k="/>
          <p:cNvSpPr>
            <a:spLocks noChangeAspect="1" noChangeArrowheads="1"/>
          </p:cNvSpPr>
          <p:nvPr/>
        </p:nvSpPr>
        <p:spPr bwMode="auto">
          <a:xfrm>
            <a:off x="155575" y="-14445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0" tIns="45680" rIns="91360" bIns="4568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8078" y="1340768"/>
            <a:ext cx="7524750" cy="50167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AutoNum type="arabicPeriod"/>
            </a:pPr>
            <a:r>
              <a:rPr lang="ru-RU" dirty="0" smtClean="0"/>
              <a:t>Роль </a:t>
            </a:r>
            <a:r>
              <a:rPr lang="ru-RU" dirty="0"/>
              <a:t>сертифицирующих организаций </a:t>
            </a:r>
            <a:r>
              <a:rPr lang="ru-RU" dirty="0" smtClean="0"/>
              <a:t>усилится</a:t>
            </a:r>
          </a:p>
          <a:p>
            <a:pPr algn="just"/>
            <a:endParaRPr lang="ru-RU" dirty="0" smtClean="0"/>
          </a:p>
          <a:p>
            <a:r>
              <a:rPr lang="ru-RU" dirty="0"/>
              <a:t>2.  </a:t>
            </a:r>
            <a:r>
              <a:rPr lang="ru-RU" dirty="0" err="1" smtClean="0"/>
              <a:t>Видеоконтент</a:t>
            </a:r>
            <a:r>
              <a:rPr lang="ru-RU" dirty="0" smtClean="0"/>
              <a:t> </a:t>
            </a:r>
            <a:r>
              <a:rPr lang="ru-RU" dirty="0"/>
              <a:t>станет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в программах </a:t>
            </a:r>
            <a:r>
              <a:rPr lang="ru-RU" dirty="0" smtClean="0"/>
              <a:t>обучения</a:t>
            </a:r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Игровое обучение: подход работает не только с </a:t>
            </a:r>
            <a:r>
              <a:rPr lang="ru-RU" dirty="0" smtClean="0"/>
              <a:t>детьми</a:t>
            </a:r>
          </a:p>
          <a:p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 smtClean="0"/>
              <a:t>Микрообучение</a:t>
            </a:r>
            <a:r>
              <a:rPr lang="ru-RU" dirty="0" smtClean="0"/>
              <a:t>: </a:t>
            </a:r>
            <a:r>
              <a:rPr lang="ru-RU" dirty="0"/>
              <a:t>хочешь съесть мамонта – раздели его на небольшие </a:t>
            </a:r>
            <a:r>
              <a:rPr lang="ru-RU" dirty="0" smtClean="0"/>
              <a:t>кусочки</a:t>
            </a:r>
          </a:p>
          <a:p>
            <a:endParaRPr lang="ru-RU" dirty="0"/>
          </a:p>
          <a:p>
            <a:r>
              <a:rPr lang="ru-RU" dirty="0" smtClean="0"/>
              <a:t>5</a:t>
            </a:r>
            <a:r>
              <a:rPr lang="ru-RU" dirty="0"/>
              <a:t>. Возрастающий интерес к виртуальной и дополненной </a:t>
            </a:r>
            <a:r>
              <a:rPr lang="ru-RU" dirty="0" smtClean="0"/>
              <a:t>реальностям</a:t>
            </a:r>
          </a:p>
          <a:p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. Адаптация имеющегося контента к новым </a:t>
            </a:r>
            <a:r>
              <a:rPr lang="ru-RU" dirty="0" smtClean="0"/>
              <a:t>вызовам</a:t>
            </a:r>
          </a:p>
          <a:p>
            <a:endParaRPr lang="ru-RU" dirty="0"/>
          </a:p>
          <a:p>
            <a:r>
              <a:rPr lang="ru-RU" dirty="0" smtClean="0"/>
              <a:t>7</a:t>
            </a:r>
            <a:r>
              <a:rPr lang="ru-RU" dirty="0"/>
              <a:t>. Внутренняя сила: социальное обучение и наставничество</a:t>
            </a:r>
          </a:p>
          <a:p>
            <a:endParaRPr lang="ru-RU" dirty="0"/>
          </a:p>
          <a:p>
            <a:endParaRPr lang="ru-RU" dirty="0"/>
          </a:p>
          <a:p>
            <a:pPr marL="342900" indent="-342900" algn="just">
              <a:buAutoNum type="arabicPeriod"/>
            </a:pPr>
            <a:endParaRPr lang="en-US" sz="14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 descr="C:\Users\VBazankova\Desktop\51687 преза\icons-1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109" y="512767"/>
            <a:ext cx="395287" cy="39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48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50" y="17190"/>
            <a:ext cx="7671545" cy="90491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Synergy University </a:t>
            </a:r>
            <a:r>
              <a:rPr lang="en-US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Moscow. Online education </a:t>
            </a:r>
            <a:r>
              <a:rPr lang="ru-RU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Ведущие программы он-</a:t>
            </a:r>
            <a:r>
              <a:rPr lang="ru-RU" sz="2800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лайн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обучения</a:t>
            </a:r>
            <a:endParaRPr lang="ru-RU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147413"/>
              </p:ext>
            </p:extLst>
          </p:nvPr>
        </p:nvGraphicFramePr>
        <p:xfrm>
          <a:off x="760066" y="784691"/>
          <a:ext cx="8208912" cy="5627221"/>
        </p:xfrm>
        <a:graphic>
          <a:graphicData uri="http://schemas.openxmlformats.org/drawingml/2006/table">
            <a:tbl>
              <a:tblPr/>
              <a:tblGrid>
                <a:gridCol w="2052228">
                  <a:extLst>
                    <a:ext uri="{9D8B030D-6E8A-4147-A177-3AD203B41FA5}">
                      <a16:colId xmlns:a16="http://schemas.microsoft.com/office/drawing/2014/main" val="2927972499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4182345845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3722566256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3252616134"/>
                    </a:ext>
                  </a:extLst>
                </a:gridCol>
              </a:tblGrid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>
                          <a:solidFill>
                            <a:srgbClr val="171D47"/>
                          </a:solidFill>
                          <a:effectLst/>
                          <a:latin typeface="Montserrat-semibold"/>
                        </a:rPr>
                        <a:t>Rank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1">
                          <a:solidFill>
                            <a:srgbClr val="171D47"/>
                          </a:solidFill>
                          <a:effectLst/>
                          <a:latin typeface="Montserrat-semibold"/>
                        </a:rPr>
                        <a:t>School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>
                          <a:solidFill>
                            <a:srgbClr val="171D47"/>
                          </a:solidFill>
                          <a:effectLst/>
                          <a:latin typeface="Montserrat-semibold"/>
                        </a:rPr>
                        <a:t>Annual Tuition 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1">
                          <a:solidFill>
                            <a:srgbClr val="171D47"/>
                          </a:solidFill>
                          <a:effectLst/>
                          <a:latin typeface="Montserrat-semibold"/>
                        </a:rPr>
                        <a:t>Academic Strength 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665330"/>
                  </a:ext>
                </a:extLst>
              </a:tr>
              <a:tr h="299602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#1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2"/>
                        </a:rPr>
                        <a:t>Drury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$9,269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74%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171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981455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#2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3"/>
                        </a:rPr>
                        <a:t>Kennesaw State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$7,719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67%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135391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#3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 dirty="0">
                          <a:solidFill>
                            <a:srgbClr val="3A75BA"/>
                          </a:solidFill>
                          <a:effectLst/>
                          <a:hlinkClick r:id="rId4"/>
                        </a:rPr>
                        <a:t>The Baptist College of Florida</a:t>
                      </a:r>
                      <a:endParaRPr lang="en-US" sz="1500" dirty="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$6,600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63%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15602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#4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5"/>
                        </a:rPr>
                        <a:t>Missouri State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$8,835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68%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613087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#5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6"/>
                        </a:rPr>
                        <a:t>Arkansas State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$6,300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59%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929490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#6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7"/>
                        </a:rPr>
                        <a:t>University of Central Florida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$10,866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72%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164801"/>
                  </a:ext>
                </a:extLst>
              </a:tr>
              <a:tr h="7494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#7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8"/>
                        </a:rPr>
                        <a:t>Colorado State University-Global Campus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$10,500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dirty="0">
                          <a:solidFill>
                            <a:srgbClr val="171D47"/>
                          </a:solidFill>
                          <a:effectLst/>
                        </a:rPr>
                        <a:t>71%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551272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#8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9"/>
                        </a:rPr>
                        <a:t>Southeast Missouri State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$8,872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65%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024347"/>
                  </a:ext>
                </a:extLst>
              </a:tr>
              <a:tr h="299602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#9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10"/>
                        </a:rPr>
                        <a:t>Lamar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$7,440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60%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12197"/>
                  </a:ext>
                </a:extLst>
              </a:tr>
              <a:tr h="524501">
                <a:tc>
                  <a:txBody>
                    <a:bodyPr/>
                    <a:lstStyle/>
                    <a:p>
                      <a:pPr algn="l"/>
                      <a:r>
                        <a:rPr lang="ru-RU" sz="1500">
                          <a:solidFill>
                            <a:srgbClr val="171D47"/>
                          </a:solidFill>
                          <a:effectLst/>
                        </a:rPr>
                        <a:t>#10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u="none" strike="noStrike">
                          <a:solidFill>
                            <a:srgbClr val="3A75BA"/>
                          </a:solidFill>
                          <a:effectLst/>
                          <a:hlinkClick r:id="rId11"/>
                        </a:rPr>
                        <a:t>Florida International University</a:t>
                      </a:r>
                      <a:endParaRPr lang="en-US" sz="1500">
                        <a:solidFill>
                          <a:srgbClr val="171D47"/>
                        </a:solidFill>
                        <a:effectLst/>
                      </a:endParaRP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dirty="0">
                          <a:solidFill>
                            <a:srgbClr val="171D47"/>
                          </a:solidFill>
                          <a:effectLst/>
                        </a:rPr>
                        <a:t>$9,893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dirty="0">
                          <a:solidFill>
                            <a:srgbClr val="171D47"/>
                          </a:solidFill>
                          <a:effectLst/>
                        </a:rPr>
                        <a:t>67%</a:t>
                      </a:r>
                    </a:p>
                  </a:txBody>
                  <a:tcPr marL="75933" marR="75933" marT="37966" marB="379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7595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/>
              <a:t>https://www.guidetoonlineschools.com/degrees/bachelors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37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1333" y="116632"/>
            <a:ext cx="7671545" cy="864096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Online education</a:t>
            </a:r>
            <a:r>
              <a:rPr lang="ru-RU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Платформа </a:t>
            </a:r>
            <a:r>
              <a:rPr lang="ru-RU" sz="2800" b="1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мегакампус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989" y="836712"/>
            <a:ext cx="7672164" cy="5544616"/>
          </a:xfrm>
        </p:spPr>
        <p:txBody>
          <a:bodyPr>
            <a:normAutofit/>
          </a:bodyPr>
          <a:lstStyle/>
          <a:p>
            <a:pPr marL="0" indent="0" algn="just"/>
            <a:endParaRPr lang="en-US" sz="1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/>
            <a:endParaRPr lang="en-US" sz="1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/>
            <a:endParaRPr lang="en-US" sz="1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/>
            <a:endParaRPr lang="en-US" sz="1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sz="1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/>
            <a:endParaRPr lang="en-US" sz="1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/>
            <a:endParaRPr lang="en-US" sz="1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028343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1996</a:t>
            </a:r>
            <a:r>
              <a:rPr lang="ru-RU" dirty="0"/>
              <a:t> году. Во время II Международного конгресса UNESCO «Образование и информатика» свыше 1200 представителей их разных стран мира высказались о необходимости модернизации образовательного процесса. </a:t>
            </a:r>
          </a:p>
          <a:p>
            <a:r>
              <a:rPr lang="ru-RU" dirty="0" smtClean="0"/>
              <a:t>В </a:t>
            </a:r>
            <a:r>
              <a:rPr lang="ru-RU" dirty="0"/>
              <a:t>1999 году специалисты Университета «Синергия» создали первый в России учебный </a:t>
            </a:r>
            <a:r>
              <a:rPr lang="ru-RU" dirty="0" err="1"/>
              <a:t>online</a:t>
            </a:r>
            <a:r>
              <a:rPr lang="ru-RU" dirty="0"/>
              <a:t>-ресурс на русском языке E-</a:t>
            </a:r>
            <a:r>
              <a:rPr lang="ru-RU" dirty="0" err="1"/>
              <a:t>education.ru.Портал</a:t>
            </a:r>
            <a:r>
              <a:rPr lang="ru-RU" dirty="0"/>
              <a:t> стал образцом </a:t>
            </a:r>
            <a:r>
              <a:rPr lang="ru-RU" dirty="0" err="1"/>
              <a:t>Hi-tech</a:t>
            </a:r>
            <a:r>
              <a:rPr lang="ru-RU" dirty="0"/>
              <a:t> в образовании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В </a:t>
            </a:r>
            <a:r>
              <a:rPr lang="ru-RU" dirty="0"/>
              <a:t>2005 году </a:t>
            </a:r>
            <a:r>
              <a:rPr lang="ru-RU" dirty="0" smtClean="0"/>
              <a:t>появилась </a:t>
            </a:r>
            <a:r>
              <a:rPr lang="ru-RU" dirty="0"/>
              <a:t>образовательная </a:t>
            </a:r>
            <a:r>
              <a:rPr lang="ru-RU" dirty="0" err="1"/>
              <a:t>online</a:t>
            </a:r>
            <a:r>
              <a:rPr lang="ru-RU" dirty="0"/>
              <a:t>-платформа нового поколения «</a:t>
            </a:r>
            <a:r>
              <a:rPr lang="ru-RU" dirty="0" err="1"/>
              <a:t>MegaCampus</a:t>
            </a:r>
            <a:r>
              <a:rPr lang="ru-RU" dirty="0"/>
              <a:t>».Размещенные на портале учебные программы соответствовали стандартам SCORM (</a:t>
            </a:r>
            <a:r>
              <a:rPr lang="ru-RU" dirty="0" err="1"/>
              <a:t>Sharable</a:t>
            </a:r>
            <a:r>
              <a:rPr lang="ru-RU" dirty="0"/>
              <a:t> </a:t>
            </a:r>
            <a:r>
              <a:rPr lang="ru-RU" dirty="0" err="1"/>
              <a:t>Content</a:t>
            </a:r>
            <a:r>
              <a:rPr lang="ru-RU" dirty="0"/>
              <a:t> </a:t>
            </a:r>
            <a:r>
              <a:rPr lang="ru-RU" dirty="0" err="1"/>
              <a:t>Object</a:t>
            </a:r>
            <a:r>
              <a:rPr lang="ru-RU" dirty="0"/>
              <a:t> </a:t>
            </a:r>
            <a:r>
              <a:rPr lang="ru-RU" dirty="0" err="1"/>
              <a:t>Reference</a:t>
            </a:r>
            <a:r>
              <a:rPr lang="ru-RU" dirty="0"/>
              <a:t> </a:t>
            </a:r>
            <a:r>
              <a:rPr lang="ru-RU" dirty="0" err="1"/>
              <a:t>Model</a:t>
            </a:r>
            <a:r>
              <a:rPr lang="ru-RU" dirty="0"/>
              <a:t>) и были отмечены международным знаком качества </a:t>
            </a:r>
            <a:r>
              <a:rPr lang="ru-RU" dirty="0" err="1"/>
              <a:t>UNIQUe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2011 году компания «</a:t>
            </a:r>
            <a:r>
              <a:rPr lang="ru-RU" dirty="0" err="1"/>
              <a:t>Synergy</a:t>
            </a:r>
            <a:r>
              <a:rPr lang="ru-RU" dirty="0"/>
              <a:t> </a:t>
            </a:r>
            <a:r>
              <a:rPr lang="ru-RU" dirty="0" err="1"/>
              <a:t>Soft</a:t>
            </a:r>
            <a:r>
              <a:rPr lang="ru-RU" dirty="0"/>
              <a:t>» разработала полнофункциональную систему дистанционного обучения «</a:t>
            </a:r>
            <a:r>
              <a:rPr lang="ru-RU" dirty="0" err="1"/>
              <a:t>MegaCampus</a:t>
            </a:r>
            <a:r>
              <a:rPr lang="ru-RU" dirty="0"/>
              <a:t> 2.0». В обновленной версии </a:t>
            </a:r>
            <a:r>
              <a:rPr lang="ru-RU" dirty="0" err="1"/>
              <a:t>online</a:t>
            </a:r>
            <a:r>
              <a:rPr lang="ru-RU" dirty="0"/>
              <a:t> — портала появился дополнительный функционал: образовательная социальная сеть, </a:t>
            </a:r>
            <a:r>
              <a:rPr lang="ru-RU" dirty="0" err="1"/>
              <a:t>видеолекции</a:t>
            </a:r>
            <a:r>
              <a:rPr lang="ru-RU" dirty="0"/>
              <a:t>, анимированные уроки, </a:t>
            </a:r>
            <a:r>
              <a:rPr lang="ru-RU" dirty="0" err="1"/>
              <a:t>вебинары</a:t>
            </a:r>
            <a:r>
              <a:rPr lang="ru-RU" dirty="0"/>
              <a:t>, электронные учебники, интерактивные тесты и проч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57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671545" cy="86409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</a:t>
            </a:r>
            <a:r>
              <a:rPr lang="en-US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 Moscow. </a:t>
            </a:r>
            <a:r>
              <a:rPr lang="en-US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Программы обучения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251063" y="195572"/>
            <a:ext cx="7672164" cy="4536504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4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461807"/>
              </p:ext>
            </p:extLst>
          </p:nvPr>
        </p:nvGraphicFramePr>
        <p:xfrm>
          <a:off x="252500" y="1340766"/>
          <a:ext cx="8783996" cy="4963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999">
                  <a:extLst>
                    <a:ext uri="{9D8B030D-6E8A-4147-A177-3AD203B41FA5}">
                      <a16:colId xmlns:a16="http://schemas.microsoft.com/office/drawing/2014/main" val="2710551302"/>
                    </a:ext>
                  </a:extLst>
                </a:gridCol>
                <a:gridCol w="2195999">
                  <a:extLst>
                    <a:ext uri="{9D8B030D-6E8A-4147-A177-3AD203B41FA5}">
                      <a16:colId xmlns:a16="http://schemas.microsoft.com/office/drawing/2014/main" val="1932431899"/>
                    </a:ext>
                  </a:extLst>
                </a:gridCol>
                <a:gridCol w="2195999">
                  <a:extLst>
                    <a:ext uri="{9D8B030D-6E8A-4147-A177-3AD203B41FA5}">
                      <a16:colId xmlns:a16="http://schemas.microsoft.com/office/drawing/2014/main" val="1834970676"/>
                    </a:ext>
                  </a:extLst>
                </a:gridCol>
                <a:gridCol w="2195999">
                  <a:extLst>
                    <a:ext uri="{9D8B030D-6E8A-4147-A177-3AD203B41FA5}">
                      <a16:colId xmlns:a16="http://schemas.microsoft.com/office/drawing/2014/main" val="470078798"/>
                    </a:ext>
                  </a:extLst>
                </a:gridCol>
              </a:tblGrid>
              <a:tr h="749212">
                <a:tc>
                  <a:txBody>
                    <a:bodyPr/>
                    <a:lstStyle/>
                    <a:p>
                      <a:pPr marL="0" marR="0" indent="0" algn="ctr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Bachelor</a:t>
                      </a:r>
                      <a:endParaRPr lang="ru-RU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Master </a:t>
                      </a:r>
                      <a:endParaRPr lang="ru-RU" u="sng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sng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MBA General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General</a:t>
                      </a:r>
                      <a:endParaRPr lang="ru-RU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24399"/>
                  </a:ext>
                </a:extLst>
              </a:tr>
              <a:tr h="2359986">
                <a:tc>
                  <a:txBody>
                    <a:bodyPr/>
                    <a:lstStyle/>
                    <a:p>
                      <a:pPr marL="0" marR="0" indent="0" algn="l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Faculty of Management</a:t>
                      </a:r>
                    </a:p>
                    <a:p>
                      <a:pPr marL="0" marR="0" indent="0" algn="l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Human Resource Management (1400 USD per year)</a:t>
                      </a:r>
                    </a:p>
                    <a:p>
                      <a:pPr marL="0" marR="0" indent="0" algn="l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3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Management faculty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International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en-US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Business (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1600 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USD per year)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Management</a:t>
                      </a:r>
                      <a:endParaRPr lang="ru-RU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(1</a:t>
                      </a:r>
                      <a:r>
                        <a:rPr lang="ru-RU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000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USD per year)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Russian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 a foreign 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language</a:t>
                      </a:r>
                      <a:endParaRPr lang="ru-RU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ru-RU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(700 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USD)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year</a:t>
                      </a:r>
                      <a:endParaRPr lang="ru-RU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95008"/>
                  </a:ext>
                </a:extLst>
              </a:tr>
              <a:tr h="1854275">
                <a:tc>
                  <a:txBody>
                    <a:bodyPr/>
                    <a:lstStyle/>
                    <a:p>
                      <a:pPr algn="just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Economics faculty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en-US" dirty="0" smtClean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US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Finance and credit (1400 USD per year)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099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19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60840" cy="864096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</a:t>
            </a:r>
            <a:r>
              <a:rPr lang="en-US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University in Moscow. </a:t>
            </a:r>
            <a:r>
              <a:rPr lang="en-US" sz="28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Program 38.03.02 Management</a:t>
            </a:r>
            <a:br>
              <a:rPr lang="en-US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Profile Human Resource Management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124747"/>
              </p:ext>
            </p:extLst>
          </p:nvPr>
        </p:nvGraphicFramePr>
        <p:xfrm>
          <a:off x="907500" y="1052736"/>
          <a:ext cx="767238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462">
                  <a:extLst>
                    <a:ext uri="{9D8B030D-6E8A-4147-A177-3AD203B41FA5}">
                      <a16:colId xmlns:a16="http://schemas.microsoft.com/office/drawing/2014/main" val="2862175250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2732938675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2725538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hours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716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8968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20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Basic part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3780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730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History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039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Philosophy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712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Economic</a:t>
                      </a:r>
                      <a:r>
                        <a:rPr lang="en-US" baseline="0" dirty="0" smtClean="0"/>
                        <a:t> theory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70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Marketing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52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theory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754150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513481"/>
              </p:ext>
            </p:extLst>
          </p:nvPr>
        </p:nvGraphicFramePr>
        <p:xfrm>
          <a:off x="907500" y="3653088"/>
          <a:ext cx="767238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462">
                  <a:extLst>
                    <a:ext uri="{9D8B030D-6E8A-4147-A177-3AD203B41FA5}">
                      <a16:colId xmlns:a16="http://schemas.microsoft.com/office/drawing/2014/main" val="3953525032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3050677603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1202966582"/>
                    </a:ext>
                  </a:extLst>
                </a:gridCol>
              </a:tblGrid>
              <a:tr h="2791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013217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Communications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547829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Organizational behavior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03929"/>
                  </a:ext>
                </a:extLst>
              </a:tr>
              <a:tr h="279135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Strategic</a:t>
                      </a:r>
                      <a:r>
                        <a:rPr lang="en-US" baseline="0" dirty="0" smtClean="0"/>
                        <a:t>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004944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 and analysis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692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88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996"/>
            <a:ext cx="8229600" cy="1143000"/>
          </a:xfrm>
        </p:spPr>
        <p:txBody>
          <a:bodyPr>
            <a:normAutofit/>
          </a:bodyPr>
          <a:lstStyle/>
          <a:p>
            <a:pPr fontAlgn="t"/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</a:t>
            </a:r>
            <a:r>
              <a:rPr lang="en-US" sz="24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Program 38.03.02 Management</a:t>
            </a:r>
            <a:b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Profile Human Resource Management</a:t>
            </a: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864975"/>
              </p:ext>
            </p:extLst>
          </p:nvPr>
        </p:nvGraphicFramePr>
        <p:xfrm>
          <a:off x="755576" y="1099957"/>
          <a:ext cx="7676016" cy="2858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672">
                  <a:extLst>
                    <a:ext uri="{9D8B030D-6E8A-4147-A177-3AD203B41FA5}">
                      <a16:colId xmlns:a16="http://schemas.microsoft.com/office/drawing/2014/main" val="1422782338"/>
                    </a:ext>
                  </a:extLst>
                </a:gridCol>
                <a:gridCol w="2558672">
                  <a:extLst>
                    <a:ext uri="{9D8B030D-6E8A-4147-A177-3AD203B41FA5}">
                      <a16:colId xmlns:a16="http://schemas.microsoft.com/office/drawing/2014/main" val="1378663703"/>
                    </a:ext>
                  </a:extLst>
                </a:gridCol>
                <a:gridCol w="2558672">
                  <a:extLst>
                    <a:ext uri="{9D8B030D-6E8A-4147-A177-3AD203B41FA5}">
                      <a16:colId xmlns:a16="http://schemas.microsoft.com/office/drawing/2014/main" val="2299331132"/>
                    </a:ext>
                  </a:extLst>
                </a:gridCol>
              </a:tblGrid>
              <a:tr h="3696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hours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22464"/>
                  </a:ext>
                </a:extLst>
              </a:tr>
              <a:tr h="36965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Variational</a:t>
                      </a:r>
                      <a:r>
                        <a:rPr lang="en-US" dirty="0" smtClean="0"/>
                        <a:t> part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3568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958099"/>
                  </a:ext>
                </a:extLst>
              </a:tr>
              <a:tr h="369659">
                <a:tc>
                  <a:txBody>
                    <a:bodyPr/>
                    <a:lstStyle/>
                    <a:p>
                      <a:r>
                        <a:rPr lang="en-US" dirty="0" smtClean="0"/>
                        <a:t>Obligatory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2268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958045"/>
                  </a:ext>
                </a:extLst>
              </a:tr>
              <a:tr h="369659">
                <a:tc>
                  <a:txBody>
                    <a:bodyPr/>
                    <a:lstStyle/>
                    <a:p>
                      <a:r>
                        <a:rPr lang="en-US" dirty="0" smtClean="0"/>
                        <a:t>Global economy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94430"/>
                  </a:ext>
                </a:extLst>
              </a:tr>
              <a:tr h="369659">
                <a:tc>
                  <a:txBody>
                    <a:bodyPr/>
                    <a:lstStyle/>
                    <a:p>
                      <a:r>
                        <a:rPr lang="en-US" dirty="0" smtClean="0"/>
                        <a:t>Political science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849614"/>
                  </a:ext>
                </a:extLst>
              </a:tr>
              <a:tr h="369659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119971"/>
                  </a:ext>
                </a:extLst>
              </a:tr>
              <a:tr h="638041">
                <a:tc>
                  <a:txBody>
                    <a:bodyPr/>
                    <a:lstStyle/>
                    <a:p>
                      <a:r>
                        <a:rPr lang="en-US" dirty="0" smtClean="0"/>
                        <a:t>Professional career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023967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92846"/>
              </p:ext>
            </p:extLst>
          </p:nvPr>
        </p:nvGraphicFramePr>
        <p:xfrm>
          <a:off x="759206" y="3652480"/>
          <a:ext cx="7672386" cy="2425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6650">
                  <a:extLst>
                    <a:ext uri="{9D8B030D-6E8A-4147-A177-3AD203B41FA5}">
                      <a16:colId xmlns:a16="http://schemas.microsoft.com/office/drawing/2014/main" val="3954001454"/>
                    </a:ext>
                  </a:extLst>
                </a:gridCol>
                <a:gridCol w="2598274">
                  <a:extLst>
                    <a:ext uri="{9D8B030D-6E8A-4147-A177-3AD203B41FA5}">
                      <a16:colId xmlns:a16="http://schemas.microsoft.com/office/drawing/2014/main" val="2139532006"/>
                    </a:ext>
                  </a:extLst>
                </a:gridCol>
                <a:gridCol w="2557462">
                  <a:extLst>
                    <a:ext uri="{9D8B030D-6E8A-4147-A177-3AD203B41FA5}">
                      <a16:colId xmlns:a16="http://schemas.microsoft.com/office/drawing/2014/main" val="1584715065"/>
                    </a:ext>
                  </a:extLst>
                </a:gridCol>
              </a:tblGrid>
              <a:tr h="2791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247815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Elective</a:t>
                      </a:r>
                      <a:r>
                        <a:rPr lang="en-US" baseline="0" dirty="0" smtClean="0"/>
                        <a:t> Disciplines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816759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Psychology</a:t>
                      </a:r>
                      <a:r>
                        <a:rPr lang="en-US" baseline="0" dirty="0" smtClean="0"/>
                        <a:t> of business relations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61362"/>
                  </a:ext>
                </a:extLst>
              </a:tr>
              <a:tr h="442434">
                <a:tc>
                  <a:txBody>
                    <a:bodyPr/>
                    <a:lstStyle/>
                    <a:p>
                      <a:r>
                        <a:rPr lang="en-US" dirty="0" smtClean="0"/>
                        <a:t>Risk</a:t>
                      </a:r>
                      <a:r>
                        <a:rPr lang="en-US" baseline="0" dirty="0" smtClean="0"/>
                        <a:t>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192311"/>
                  </a:ext>
                </a:extLst>
              </a:tr>
              <a:tr h="488486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management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25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13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Synergy University in Moscow. </a:t>
            </a:r>
            <a:r>
              <a:rPr lang="en-US" sz="2400" b="1" dirty="0">
                <a:solidFill>
                  <a:srgbClr val="E6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Online education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Program 38.03.02 Management</a:t>
            </a:r>
            <a:b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Profile Human Resource Management</a:t>
            </a: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369137"/>
              </p:ext>
            </p:extLst>
          </p:nvPr>
        </p:nvGraphicFramePr>
        <p:xfrm>
          <a:off x="252500" y="1331643"/>
          <a:ext cx="8711988" cy="2080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996">
                  <a:extLst>
                    <a:ext uri="{9D8B030D-6E8A-4147-A177-3AD203B41FA5}">
                      <a16:colId xmlns:a16="http://schemas.microsoft.com/office/drawing/2014/main" val="3938009366"/>
                    </a:ext>
                  </a:extLst>
                </a:gridCol>
                <a:gridCol w="2903996">
                  <a:extLst>
                    <a:ext uri="{9D8B030D-6E8A-4147-A177-3AD203B41FA5}">
                      <a16:colId xmlns:a16="http://schemas.microsoft.com/office/drawing/2014/main" val="418306347"/>
                    </a:ext>
                  </a:extLst>
                </a:gridCol>
                <a:gridCol w="2903996">
                  <a:extLst>
                    <a:ext uri="{9D8B030D-6E8A-4147-A177-3AD203B41FA5}">
                      <a16:colId xmlns:a16="http://schemas.microsoft.com/office/drawing/2014/main" val="1852924415"/>
                    </a:ext>
                  </a:extLst>
                </a:gridCol>
              </a:tblGrid>
              <a:tr h="4148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r>
                        <a:rPr lang="en-US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hours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041337"/>
                  </a:ext>
                </a:extLst>
              </a:tr>
              <a:tr h="41487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Practices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619021"/>
                  </a:ext>
                </a:extLst>
              </a:tr>
              <a:tr h="414875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Educational practice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009452"/>
                  </a:ext>
                </a:extLst>
              </a:tr>
              <a:tr h="420684">
                <a:tc>
                  <a:txBody>
                    <a:bodyPr/>
                    <a:lstStyle/>
                    <a:p>
                      <a:r>
                        <a:rPr lang="en-US" dirty="0" smtClean="0"/>
                        <a:t>Internship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410783"/>
                  </a:ext>
                </a:extLst>
              </a:tr>
              <a:tr h="414875">
                <a:tc>
                  <a:txBody>
                    <a:bodyPr/>
                    <a:lstStyle/>
                    <a:p>
                      <a:r>
                        <a:rPr lang="en-US" dirty="0" smtClean="0"/>
                        <a:t>Pre-diploma </a:t>
                      </a:r>
                      <a:r>
                        <a:rPr lang="en-US" dirty="0" err="1" smtClean="0"/>
                        <a:t>practise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9342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13710"/>
              </p:ext>
            </p:extLst>
          </p:nvPr>
        </p:nvGraphicFramePr>
        <p:xfrm>
          <a:off x="257861" y="3790111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784260655"/>
                    </a:ext>
                  </a:extLst>
                </a:gridCol>
              </a:tblGrid>
              <a:tr h="283056">
                <a:tc>
                  <a:txBody>
                    <a:bodyPr/>
                    <a:lstStyle/>
                    <a:p>
                      <a:r>
                        <a:rPr lang="en-US" dirty="0" smtClean="0"/>
                        <a:t>Qualification</a:t>
                      </a:r>
                      <a:r>
                        <a:rPr lang="ru-RU" dirty="0" smtClean="0"/>
                        <a:t>: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Bachelor</a:t>
                      </a:r>
                    </a:p>
                    <a:p>
                      <a:r>
                        <a:rPr lang="en-US" baseline="0" dirty="0" smtClean="0"/>
                        <a:t>Educational program</a:t>
                      </a:r>
                      <a:r>
                        <a:rPr lang="ru-RU" baseline="0" dirty="0" smtClean="0"/>
                        <a:t>: </a:t>
                      </a:r>
                      <a:r>
                        <a:rPr lang="en-US" baseline="0" dirty="0" smtClean="0"/>
                        <a:t>applied bachelors degree</a:t>
                      </a:r>
                    </a:p>
                    <a:p>
                      <a:r>
                        <a:rPr lang="en-US" baseline="0" dirty="0" smtClean="0"/>
                        <a:t>Education</a:t>
                      </a:r>
                      <a:r>
                        <a:rPr lang="ru-RU" baseline="0" dirty="0" smtClean="0"/>
                        <a:t>: </a:t>
                      </a:r>
                      <a:r>
                        <a:rPr lang="en-US" baseline="0" dirty="0" smtClean="0"/>
                        <a:t>full time</a:t>
                      </a:r>
                    </a:p>
                    <a:p>
                      <a:r>
                        <a:rPr lang="en-US" baseline="0" dirty="0" smtClean="0"/>
                        <a:t>Duration</a:t>
                      </a:r>
                      <a:r>
                        <a:rPr lang="ru-RU" baseline="0" dirty="0" smtClean="0"/>
                        <a:t>: </a:t>
                      </a:r>
                      <a:r>
                        <a:rPr lang="en-US" baseline="0" dirty="0" smtClean="0"/>
                        <a:t>4 years 6 months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017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41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Синергия 00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48838</TotalTime>
  <Words>752</Words>
  <Application>Microsoft Office PowerPoint</Application>
  <PresentationFormat>Экран (4:3)</PresentationFormat>
  <Paragraphs>799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Montserrat-semibold</vt:lpstr>
      <vt:lpstr>Tahoma</vt:lpstr>
      <vt:lpstr>Times New Roman</vt:lpstr>
      <vt:lpstr>Wingdings</vt:lpstr>
      <vt:lpstr>Синергия 001</vt:lpstr>
      <vt:lpstr>Презентация PowerPoint</vt:lpstr>
      <vt:lpstr>Synergy University in Moscow. Online education. Причины популярности он-лайн образования.</vt:lpstr>
      <vt:lpstr>Synergy University in Moscow. Online education Тренды он-лайн образования в 2018 </vt:lpstr>
      <vt:lpstr>Synergy University in Moscow. Online education  Ведущие программы он-лайн обучения</vt:lpstr>
      <vt:lpstr>Synergy University in Moscow. Online education Платформа мегакампус</vt:lpstr>
      <vt:lpstr>Synergy University in Moscow. Online education  Программы обучения</vt:lpstr>
      <vt:lpstr>Synergy University in Moscow. Online education  Program 38.03.02 Management Profile Human Resource Management</vt:lpstr>
      <vt:lpstr>Synergy University in Moscow. Online education  Program 38.03.02 Management Profile Human Resource Management</vt:lpstr>
      <vt:lpstr>Synergy University in Moscow. Online education  Program 38.03.02 Management Profile Human Resource Management</vt:lpstr>
      <vt:lpstr>Synergy University in Moscow. Online education  Program 38.03.01 Economics Profile Finance and credit</vt:lpstr>
      <vt:lpstr>Synergy University in Moscow. Online education  Program 38.04.02 Management Profile International Business</vt:lpstr>
      <vt:lpstr>Презентация PowerPoint</vt:lpstr>
      <vt:lpstr>Synergy University in Moscow. Online education</vt:lpstr>
      <vt:lpstr>Synergy University in Moscow. Online education</vt:lpstr>
      <vt:lpstr>What you need to 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УНИВЕРСИТЕТА СИНЕРГИЯ НА 2013-2015</dc:title>
  <dc:creator>Федосеев Ден</dc:creator>
  <cp:lastModifiedBy>Ватинян Гоар Степановна</cp:lastModifiedBy>
  <cp:revision>1997</cp:revision>
  <cp:lastPrinted>2017-07-07T08:19:30Z</cp:lastPrinted>
  <dcterms:created xsi:type="dcterms:W3CDTF">2014-05-05T03:02:40Z</dcterms:created>
  <dcterms:modified xsi:type="dcterms:W3CDTF">2018-05-03T07:11:02Z</dcterms:modified>
</cp:coreProperties>
</file>